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AFRICA APPLIED AI LAB — APPLICATION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94360" y="2286000"/>
            <a:ext cx="9601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Swipe Right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640080" y="370332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0DDE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Dating apps optimized for swipes. We optimized for the people on the other side of them.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640080" y="470916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7B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personality-first dating app with real safety infrastructure built in from day one — and a concrete plan to bring Gemini and African-language support into the product.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5806440"/>
            <a:ext cx="4206240" cy="566928"/>
          </a:xfrm>
          <a:prstGeom prst="roundRect">
            <a:avLst>
              <a:gd name="adj" fmla="val 50000"/>
            </a:avLst>
          </a:prstGeom>
          <a:solidFill>
            <a:srgbClr val="E0325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806440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swipe-right-investors.pages.dev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9966960" y="-1463040"/>
            <a:ext cx="4023360" cy="4023360"/>
          </a:xfrm>
          <a:prstGeom prst="ellipse">
            <a:avLst/>
          </a:prstGeom>
          <a:solidFill>
            <a:srgbClr val="E0325A">
              <a:alpha val="3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0881360" y="4297680"/>
            <a:ext cx="2377440" cy="2377440"/>
          </a:xfrm>
          <a:prstGeom prst="ellipse">
            <a:avLst/>
          </a:prstGeom>
          <a:solidFill>
            <a:srgbClr val="FFC24B">
              <a:alpha val="25000"/>
            </a:srgbClr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WE’RE LOOKING FOR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 access and go-to-market muscle — not just capital.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2441448"/>
            <a:ext cx="128016" cy="128016"/>
          </a:xfrm>
          <a:prstGeom prst="ellipse">
            <a:avLst/>
          </a:prstGeom>
          <a:solidFill>
            <a:srgbClr val="FF4B6E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377440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access to Gemini &amp; DeepMind models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2761488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B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extend the grounded-generation approach already shipping in the Icebreaker Coach into Guardian’s Scam Shield and compatibility explanations.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94360" y="3584448"/>
            <a:ext cx="128016" cy="128016"/>
          </a:xfrm>
          <a:prstGeom prst="ellipse">
            <a:avLst/>
          </a:prstGeom>
          <a:solidFill>
            <a:srgbClr val="FF4B6E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3520440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mentorship from Google Research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3904488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B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production patterns for safety-critical AI — explainability, false-positive rates, and abuse resistance.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4360" y="4727448"/>
            <a:ext cx="128016" cy="128016"/>
          </a:xfrm>
          <a:prstGeom prst="ellipse">
            <a:avLst/>
          </a:prstGeom>
          <a:solidFill>
            <a:srgbClr val="FF4B6E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4663440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Go-to-market support for African markets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14400" y="5047488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7B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four shipped languages into a real regional launch, with VC introductions through the Lab’s partner network.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3200400"/>
            <a:ext cx="4572000" cy="4572000"/>
          </a:xfrm>
          <a:prstGeom prst="ellipse">
            <a:avLst/>
          </a:prstGeom>
          <a:solidFill>
            <a:srgbClr val="E0325A">
              <a:alpha val="2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03120"/>
            <a:ext cx="9144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Swipe Right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E6C9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Let’s build the AI-native generation of Africa’s dating category — together.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42062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rdgabmomoh@gmail.com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46177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swipe-right-investors.pages.dev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4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101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Swipe volume was the wrong metric all along.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94360" y="2478024"/>
            <a:ext cx="128016" cy="128016"/>
          </a:xfrm>
          <a:prstGeom prst="ellipse">
            <a:avLst/>
          </a:prstGeom>
          <a:solidFill>
            <a:srgbClr val="E0325A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423160"/>
            <a:ext cx="4206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Ghosting is the default outcome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303520" y="2423160"/>
            <a:ext cx="5943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matches never lead to a real conversation — the product never had to explain why a match happened.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94360" y="3712464"/>
            <a:ext cx="128016" cy="128016"/>
          </a:xfrm>
          <a:prstGeom prst="ellipse">
            <a:avLst/>
          </a:prstGeom>
          <a:solidFill>
            <a:srgbClr val="E0325A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3657600"/>
            <a:ext cx="4206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is an afterthought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303520" y="3657600"/>
            <a:ext cx="5943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Catfishing and fake profiles erode trust faster than growth teams can replace churned users.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4360" y="4946904"/>
            <a:ext cx="128016" cy="128016"/>
          </a:xfrm>
          <a:prstGeom prst="ellipse">
            <a:avLst/>
          </a:prstGeom>
          <a:solidFill>
            <a:srgbClr val="E0325A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4892040"/>
            <a:ext cx="4206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is a support ticket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303520" y="4892040"/>
            <a:ext cx="5943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“Report” buttons react after harm; almost no product proactively protects a first date.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4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01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systems, one loop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5204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  <a:effectLst>
            <a:outerShdw sx="100000" sy="100000" kx="0" ky="0" algn="bl" rotWithShape="0" blurRad="127000" dist="38100" dir="5400000">
              <a:srgbClr val="E0325A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2130552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Personality-first matching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624328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Intent, deal-breakers, and a compatibility questionnaire drive an alignment score on every profile.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297680" y="1965960"/>
            <a:ext cx="35204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  <a:effectLst>
            <a:outerShdw sx="100000" sy="100000" kx="0" ky="0" algn="bl" rotWithShape="0" blurRad="127000" dist="38100" dir="5400000">
              <a:srgbClr val="E0325A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26280" y="2130552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Guardian safety layer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26280" y="2624328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Scam Shield, liveness verification, Live Date Check-In, and Inner Circle contacts.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046720" y="1965960"/>
            <a:ext cx="35204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  <a:effectLst>
            <a:outerShdw sx="100000" sy="100000" kx="0" ky="0" algn="bl" rotWithShape="0" blurRad="127000" dist="38100" dir="5400000">
              <a:srgbClr val="E0325A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275320" y="2130552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Blind Date Mode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75320" y="2624328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 stay blurred until a user chooses to reveal them — bios and prompts lead.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3749040"/>
            <a:ext cx="35204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  <a:effectLst>
            <a:outerShdw sx="100000" sy="100000" kx="0" ky="0" algn="bl" rotWithShape="0" blurRad="127000" dist="38100" dir="5400000">
              <a:srgbClr val="E0325A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77240" y="3913632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Pulse Sync &amp; Shared Canvas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4407408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post-match space with daily prompts and a joint date bucket list.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297680" y="3749040"/>
            <a:ext cx="35204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  <a:effectLst>
            <a:outerShdw sx="100000" sy="100000" kx="0" ky="0" algn="bl" rotWithShape="0" blurRad="127000" dist="38100" dir="5400000">
              <a:srgbClr val="E0325A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526280" y="3913632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Verification, everywhere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26280" y="4407408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Selfie verification reviewed by a moderation queue, badge shown before chat opens.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046720" y="3749040"/>
            <a:ext cx="3520440" cy="155448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  <a:effectLst>
            <a:outerShdw sx="100000" sy="100000" kx="0" ky="0" algn="bl" rotWithShape="0" blurRad="127000" dist="38100" dir="5400000">
              <a:srgbClr val="E0325A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275320" y="3913632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Localized from day one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75320" y="4407408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languages shipped, including four African languages (below).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AS PRODUCT, NOT PR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Guardian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6583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6C9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full Trust &amp; Safety surface — not a single “report” button.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chat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266090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Liveness-verified badge required to message a verification-gated profile.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329184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the chat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362102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detection for scam and explicit-content language patterns.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425196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date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458114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 Live Check-In with location, time window, and an Inner Circle contact.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52120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the date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5541264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safe-by timer alerts the Inner Circle if the user doesn’t check in.</a:t>
            </a:r>
            <a:endParaRPr lang="en-US" sz="1200" dirty="0"/>
          </a:p>
        </p:txBody>
      </p:sp>
      <p:pic>
        <p:nvPicPr>
          <p:cNvPr id="13" name="Image 0" descr="/Users/raphaelgab-momoh/Dating/investor-site/public/shot-guardian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732520" y="502920"/>
            <a:ext cx="2788920" cy="585216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4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AI IN THE PRODUCT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A101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Gemini writes the first message — grounded in what your match actually said.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96596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E03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ICEBREAKER COACH — SHIPPED, POWERED BY GEMINI 2.0 FLASH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25146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Grounded, not generic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2852928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prompt sends both users’ actual profile prompt answers to Gemini — no template openers, no hallucinated context.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36576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Function, callable client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3995928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generateIcebreakerSuggestions runs on Firebase Cloud Functions and calls the Generative Language API directly.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48006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Fails honestly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5138928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model isn’t configured, the app falls back to a local rule-based suggester instead of pretending AI ran.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40880" y="2468880"/>
            <a:ext cx="4572000" cy="3657600"/>
          </a:xfrm>
          <a:prstGeom prst="roundRect">
            <a:avLst>
              <a:gd name="adj" fmla="val 3000"/>
            </a:avLst>
          </a:prstGeom>
          <a:solidFill>
            <a:srgbClr val="1A1013"/>
          </a:solidFill>
          <a:ln/>
        </p:spPr>
      </p:sp>
      <p:sp>
        <p:nvSpPr>
          <p:cNvPr id="12" name="Text 10"/>
          <p:cNvSpPr/>
          <p:nvPr/>
        </p:nvSpPr>
        <p:spPr>
          <a:xfrm>
            <a:off x="7360920" y="2788920"/>
            <a:ext cx="393192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FFC2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models/gemini-2.0-flash</a:t>
            </a:r>
            <a:endParaRPr lang="en-US" sz="13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8A75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:generateContent</a:t>
            </a:r>
            <a:endParaRPr lang="en-US" sz="13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3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4B6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systemInstruction:</a:t>
            </a:r>
            <a:endParaRPr lang="en-US" sz="13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9C7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“Write warm, natural</a:t>
            </a:r>
            <a:endParaRPr lang="en-US" sz="13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9C7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icebreakers grounded in</a:t>
            </a:r>
            <a:endParaRPr lang="en-US" sz="13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9C7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the match’s prompts.”</a:t>
            </a:r>
            <a:endParaRPr lang="en-US" sz="13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3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4B6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returns → openerText,</a:t>
            </a:r>
            <a:endParaRPr lang="en-US" sz="13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F4B6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referencedPromptId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59893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first Gemini integration — the Lab’s early model access is what lets us extend the same grounded approach into Guardian’s Scam Shield and richer compatibility explanations next.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4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AN AFRICAN-FIRST DATING APP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7680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A101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Family, faith, and intention aren’t edge cases to design around.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dating apps were built for a culture where two people decide alone. Across much of Africa, a match is read against family expectations, faith, and a shared sense of what “serious” means. We think that’s the thing to design for, not strip away.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94360" y="2935224"/>
            <a:ext cx="118872" cy="118872"/>
          </a:xfrm>
          <a:prstGeom prst="ellipse">
            <a:avLst/>
          </a:prstGeom>
          <a:solidFill>
            <a:srgbClr val="E0325A"/>
          </a:solidFill>
          <a:ln/>
        </p:spPr>
      </p:sp>
      <p:sp>
        <p:nvSpPr>
          <p:cNvPr id="6" name="Text 4"/>
          <p:cNvSpPr/>
          <p:nvPr/>
        </p:nvSpPr>
        <p:spPr>
          <a:xfrm>
            <a:off x="896112" y="288036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 first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3209544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Relationship intent — marriage, serious, casual — is a first-class onboarding field, not a buried filter.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94360" y="3922776"/>
            <a:ext cx="118872" cy="118872"/>
          </a:xfrm>
          <a:prstGeom prst="ellipse">
            <a:avLst/>
          </a:prstGeom>
          <a:solidFill>
            <a:srgbClr val="E0325A"/>
          </a:solidFill>
          <a:ln/>
        </p:spPr>
      </p:sp>
      <p:sp>
        <p:nvSpPr>
          <p:cNvPr id="9" name="Text 7"/>
          <p:cNvSpPr/>
          <p:nvPr/>
        </p:nvSpPr>
        <p:spPr>
          <a:xfrm>
            <a:off x="896112" y="3867912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over volume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96112" y="4197096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Guardian’s Inner Circle, liveness verification, and Live Date Check-In are the digital version of a relative walking you to the door.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94360" y="4910328"/>
            <a:ext cx="118872" cy="118872"/>
          </a:xfrm>
          <a:prstGeom prst="ellipse">
            <a:avLst/>
          </a:prstGeom>
          <a:solidFill>
            <a:srgbClr val="E0325A"/>
          </a:solidFill>
          <a:ln/>
        </p:spPr>
      </p:sp>
      <p:sp>
        <p:nvSpPr>
          <p:cNvPr id="12" name="Text 10"/>
          <p:cNvSpPr/>
          <p:nvPr/>
        </p:nvSpPr>
        <p:spPr>
          <a:xfrm>
            <a:off x="896112" y="4855464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Spoken in your language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96112" y="5184648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courtship conversation forced into someone’s second language already asks them to leave part of themselves out.</a:t>
            </a:r>
            <a:endParaRPr lang="en-US" sz="1200" dirty="0"/>
          </a:p>
        </p:txBody>
      </p:sp>
      <p:pic>
        <p:nvPicPr>
          <p:cNvPr id="14" name="Image 0" descr="/Users/raphaelgab-momoh/Dating/investor-site/public/shot-discover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549640" y="502920"/>
            <a:ext cx="2834640" cy="612648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4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LOCALIZATION, SHIPPED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01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Localization is where we start — not where we stop.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Swipe Right ships real African-language translations today, and the Lab’s go-to-market support is what turns that into an actual African launch plan — not just a language picker entry.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651760"/>
            <a:ext cx="26060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78892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32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Kiswahili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333756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KENYA · TANZANIA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2651760"/>
            <a:ext cx="26060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66160" y="278892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32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Yorùbá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3566160" y="333756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217920" y="2651760"/>
            <a:ext cx="26060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0" y="278892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32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አማርኛ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400800" y="333756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ETHIOPIA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052560" y="2651760"/>
            <a:ext cx="26060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235440" y="278892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32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isiZulu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9235440" y="333756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AFRICA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48640" y="43434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Shipped this cycle, alongside 22 other languages — 26 total, all reachable from the in-app language picker.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5029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E03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WE’D BUILD IN THE PROGRAM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3949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Full-app translation coverage for all four languages, a safety-messaging pass reviewed by local partners, and a demo-day showcase of Gemini-grounded matching tuned on African-market usage patterns.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PRODUCT, LIVE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Freemium, with three ways to go deeper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FFC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SR Gold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2258568"/>
            <a:ext cx="6217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who likes you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curated top picks daily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Super Likes a week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31546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SR Platinum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85800" y="3538728"/>
            <a:ext cx="6217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placement on likes sent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before they swipe back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Gold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44348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FF4B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SR Plus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85800" y="4818888"/>
            <a:ext cx="6217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Unlimited likes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Unlimited rewinds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Ad-free browsing</a:t>
            </a:r>
            <a:endParaRPr lang="en-US" sz="1200" dirty="0"/>
          </a:p>
        </p:txBody>
      </p:sp>
      <p:pic>
        <p:nvPicPr>
          <p:cNvPr id="10" name="Image 0" descr="/Users/raphaelgab-momoh/Dating/investor-site/public/shot-discover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366760" y="457200"/>
            <a:ext cx="3063240" cy="59436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4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THE HOOD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01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codebase, every platform — plus Google’s AI at the edge.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2860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3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Flutter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69748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iOS, Android, and web from a single codebase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297680" y="2103120"/>
            <a:ext cx="35204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26280" y="22860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3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Firebase Auth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26280" y="269748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identity and session management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046720" y="2103120"/>
            <a:ext cx="35204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75320" y="22860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3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Firestore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75320" y="269748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Profiles, matches, messages, Guardian state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3749040"/>
            <a:ext cx="35204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393192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3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Storage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434340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 and verification selfies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297680" y="3749040"/>
            <a:ext cx="35204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9DCD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26280" y="393192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3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Functions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26280" y="434340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D5A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Server-side moderation, deletion, safety logic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046720" y="3749040"/>
            <a:ext cx="3520440" cy="1417320"/>
          </a:xfrm>
          <a:prstGeom prst="roundRect">
            <a:avLst>
              <a:gd name="adj" fmla="val 6452"/>
            </a:avLst>
          </a:prstGeom>
          <a:solidFill>
            <a:srgbClr val="2A1820"/>
          </a:solidFill>
          <a:ln w="19050">
            <a:solidFill>
              <a:srgbClr val="E032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75320" y="393192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C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2.0 Flash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75320" y="434340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9C7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Grounded icebreaker generation (Generative Language API)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1183112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2026-08-26T15:13:02Z</dcterms:created>
  <dcterms:modified xsi:type="dcterms:W3CDTF">2026-08-26T15:13:02Z</dcterms:modified>
</cp:coreProperties>
</file>